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06/27/21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618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6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399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0469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648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06/27/21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459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06/27/21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768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6260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128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263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09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987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06/27/21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182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06/27/21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994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06/27/21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488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591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06/27/21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28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06/27/21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6401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  <p:sldLayoutId id="214748375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dirty="0" smtClean="0">
                <a:solidFill>
                  <a:srgbClr val="0070C0"/>
                </a:solidFill>
                <a:cs typeface="AdvertisingExtraBold" pitchFamily="2" charset="-78"/>
              </a:rPr>
              <a:t>تصميم آلات ومعدات زراعية</a:t>
            </a:r>
            <a:br>
              <a:rPr lang="ar-IQ" dirty="0" smtClean="0">
                <a:solidFill>
                  <a:srgbClr val="0070C0"/>
                </a:solidFill>
                <a:cs typeface="AdvertisingExtraBold" pitchFamily="2" charset="-78"/>
              </a:rPr>
            </a:br>
            <a:r>
              <a:rPr lang="ar-IQ" dirty="0" smtClean="0">
                <a:solidFill>
                  <a:srgbClr val="0070C0"/>
                </a:solidFill>
                <a:cs typeface="AdvertisingExtraBold" pitchFamily="2" charset="-78"/>
              </a:rPr>
              <a:t>عملي</a:t>
            </a:r>
            <a:r>
              <a:rPr lang="ar-IQ" dirty="0" smtClean="0">
                <a:solidFill>
                  <a:srgbClr val="0070C0"/>
                </a:solidFill>
              </a:rPr>
              <a:t/>
            </a:r>
            <a:br>
              <a:rPr lang="ar-IQ" dirty="0" smtClean="0">
                <a:solidFill>
                  <a:srgbClr val="0070C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ar-IQ" sz="3200" dirty="0" smtClean="0">
                <a:solidFill>
                  <a:srgbClr val="FF0000"/>
                </a:solidFill>
              </a:rPr>
              <a:t>المحاضرة </a:t>
            </a:r>
            <a:r>
              <a:rPr lang="ar-IQ" sz="3200" dirty="0" smtClean="0">
                <a:solidFill>
                  <a:srgbClr val="FF0000"/>
                </a:solidFill>
              </a:rPr>
              <a:t>(</a:t>
            </a:r>
            <a:r>
              <a:rPr lang="ar-IQ" sz="3200" dirty="0">
                <a:solidFill>
                  <a:srgbClr val="FF0000"/>
                </a:solidFill>
              </a:rPr>
              <a:t>4</a:t>
            </a:r>
            <a:r>
              <a:rPr lang="ar-IQ" sz="3200" dirty="0" smtClean="0">
                <a:solidFill>
                  <a:srgbClr val="FF0000"/>
                </a:solidFill>
              </a:rPr>
              <a:t>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ar-IQ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ar-IQ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قسم المكائن: المرحلة الثالثة</a:t>
            </a:r>
          </a:p>
          <a:p>
            <a:pPr algn="ctr"/>
            <a:r>
              <a:rPr lang="ar-IQ" sz="2800" dirty="0" smtClean="0">
                <a:latin typeface="A Thuluth" pitchFamily="2" charset="-78"/>
                <a:cs typeface="A Thuluth" pitchFamily="2" charset="-78"/>
              </a:rPr>
              <a:t>م. فرقد مرتضى الموسوي</a:t>
            </a:r>
          </a:p>
          <a:p>
            <a:endParaRPr lang="ar-IQ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98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68235"/>
          </a:xfrm>
        </p:spPr>
        <p:txBody>
          <a:bodyPr>
            <a:normAutofit/>
          </a:bodyPr>
          <a:lstStyle/>
          <a:p>
            <a:r>
              <a:rPr lang="en-US" sz="32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Aesthetic </a:t>
            </a:r>
            <a:r>
              <a:rPr lang="en-US" sz="32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Considerations    </a:t>
            </a:r>
            <a:r>
              <a:rPr lang="ar-IQ" sz="32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الاعتبارات الجمالية</a:t>
            </a:r>
            <a:endParaRPr lang="en-US" sz="3200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2003612"/>
            <a:ext cx="9905999" cy="4450976"/>
          </a:xfrm>
        </p:spPr>
        <p:txBody>
          <a:bodyPr/>
          <a:lstStyle/>
          <a:p>
            <a:pPr algn="just" rtl="1">
              <a:lnSpc>
                <a:spcPct val="150000"/>
              </a:lnSpc>
            </a:pPr>
            <a:r>
              <a:rPr lang="ar-IQ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IQ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مع وجود عدد من المنتجات المتوفرة في السوق </a:t>
            </a:r>
            <a:r>
              <a:rPr lang="ar-IQ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في الوقت الحالي والتي تكون متطابقة في معظم المعايير، </a:t>
            </a:r>
            <a:r>
              <a:rPr lang="ar-IQ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غالبًا ما يكون مظهر المنتج عاملاً رئيسيًا في جذب </a:t>
            </a:r>
            <a:r>
              <a:rPr lang="ar-IQ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الزبون.</a:t>
            </a:r>
          </a:p>
          <a:p>
            <a:pPr algn="just" rtl="1">
              <a:lnSpc>
                <a:spcPct val="150000"/>
              </a:lnSpc>
            </a:pPr>
            <a:r>
              <a:rPr lang="ar-IQ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هذا ينطبق بشكل خاص على السلع الاستهلاكية المعمرة مثل: السيارات ، والثلاجات المنزلية ،أجهزة التلفزيون ، إلخ</a:t>
            </a:r>
            <a:r>
              <a:rPr lang="ar-IQ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Aesthetics is defined as a set of principles of appreciation of beauty. It deals with the appearance of the product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IQ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يتم تعريف الجماليات على أنها مجموعة من مبادئ تقدير الجمال. </a:t>
            </a:r>
            <a:r>
              <a:rPr lang="ar-IQ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وهو يتعامل </a:t>
            </a:r>
            <a:r>
              <a:rPr lang="ar-IQ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مع مظهر المنتج.</a:t>
            </a:r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03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492624"/>
            <a:ext cx="9905999" cy="3617258"/>
          </a:xfrm>
        </p:spPr>
        <p:txBody>
          <a:bodyPr/>
          <a:lstStyle/>
          <a:p>
            <a:pPr algn="r" rtl="1">
              <a:lnSpc>
                <a:spcPct val="200000"/>
              </a:lnSpc>
            </a:pPr>
            <a:r>
              <a:rPr lang="ar-IQ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المظهر هو تعبير خارجي عن جودة المنتج وهو أول اتصال للمنتج مع المستخدم</a:t>
            </a:r>
            <a:r>
              <a:rPr lang="ar-IQ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 rtl="1">
              <a:lnSpc>
                <a:spcPct val="200000"/>
              </a:lnSpc>
            </a:pPr>
            <a:r>
              <a:rPr lang="ar-IQ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في جميع المنتجات، </a:t>
            </a:r>
            <a:r>
              <a:rPr lang="ar-IQ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توجد علاقة بين المتطلبات الوظيفية </a:t>
            </a:r>
            <a:r>
              <a:rPr lang="ar-IQ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والمظهر الخارجي للمنتج.</a:t>
            </a:r>
          </a:p>
          <a:p>
            <a:pPr algn="r" rtl="1">
              <a:lnSpc>
                <a:spcPct val="200000"/>
              </a:lnSpc>
            </a:pPr>
            <a:r>
              <a:rPr lang="ar-IQ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تساهم </a:t>
            </a:r>
            <a:r>
              <a:rPr lang="ar-IQ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جودة </a:t>
            </a:r>
            <a:r>
              <a:rPr lang="ar-IQ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الجمالية في أداء المنتج ، على الرغم من أن مدى </a:t>
            </a:r>
            <a:r>
              <a:rPr lang="ar-IQ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هذه المساهمة </a:t>
            </a:r>
            <a:r>
              <a:rPr lang="ar-IQ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يختلف من منتج إلى آخر</a:t>
            </a:r>
            <a:r>
              <a:rPr lang="ar-IQ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65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900953"/>
            <a:ext cx="9905999" cy="4890248"/>
          </a:xfrm>
        </p:spPr>
        <p:txBody>
          <a:bodyPr/>
          <a:lstStyle/>
          <a:p>
            <a:pPr marL="0" indent="0" algn="r" rtl="1">
              <a:buNone/>
            </a:pPr>
            <a:r>
              <a:rPr lang="ar-IQ" u="sng" dirty="0" smtClean="0">
                <a:solidFill>
                  <a:schemeClr val="bg1"/>
                </a:solidFill>
              </a:rPr>
              <a:t>الإرشادات </a:t>
            </a:r>
            <a:r>
              <a:rPr lang="ar-IQ" u="sng" dirty="0">
                <a:solidFill>
                  <a:schemeClr val="bg1"/>
                </a:solidFill>
              </a:rPr>
              <a:t>التالية </a:t>
            </a:r>
            <a:r>
              <a:rPr lang="ar-IQ" u="sng" dirty="0" smtClean="0">
                <a:solidFill>
                  <a:schemeClr val="bg1"/>
                </a:solidFill>
              </a:rPr>
              <a:t>تستخدم في </a:t>
            </a:r>
            <a:r>
              <a:rPr lang="ar-IQ" u="sng" dirty="0">
                <a:solidFill>
                  <a:schemeClr val="bg1"/>
                </a:solidFill>
              </a:rPr>
              <a:t>التصميم الجمالي (تصميم المظهر</a:t>
            </a:r>
            <a:r>
              <a:rPr lang="ar-IQ" u="sng" dirty="0" smtClean="0">
                <a:solidFill>
                  <a:schemeClr val="bg1"/>
                </a:solidFill>
              </a:rPr>
              <a:t>):</a:t>
            </a:r>
          </a:p>
          <a:p>
            <a:pPr marL="0" indent="0" algn="r" rtl="1">
              <a:buNone/>
            </a:pPr>
            <a:r>
              <a:rPr lang="ar-IQ" dirty="0">
                <a:solidFill>
                  <a:schemeClr val="bg1"/>
                </a:solidFill>
              </a:rPr>
              <a:t>1- يجب أن يساهم المظهر في أداء المنتج</a:t>
            </a:r>
            <a:r>
              <a:rPr lang="ar-IQ" dirty="0" smtClean="0">
                <a:solidFill>
                  <a:schemeClr val="bg1"/>
                </a:solidFill>
              </a:rPr>
              <a:t>.</a:t>
            </a:r>
          </a:p>
          <a:p>
            <a:pPr marL="0" indent="0" algn="r" rtl="1">
              <a:buNone/>
            </a:pPr>
            <a:r>
              <a:rPr lang="ar-IQ" dirty="0">
                <a:solidFill>
                  <a:schemeClr val="bg1"/>
                </a:solidFill>
              </a:rPr>
              <a:t>   على سبيل المثال ، سيكون للشكل الأيروديناميكي للسيارة </a:t>
            </a:r>
            <a:r>
              <a:rPr lang="ar-IQ" dirty="0" smtClean="0">
                <a:solidFill>
                  <a:schemeClr val="bg1"/>
                </a:solidFill>
              </a:rPr>
              <a:t>مقاومة اقل للهواء، </a:t>
            </a:r>
            <a:r>
              <a:rPr lang="ar-IQ" dirty="0">
                <a:solidFill>
                  <a:schemeClr val="bg1"/>
                </a:solidFill>
              </a:rPr>
              <a:t>مما يؤدي إلى استهلاك أقل للوقود</a:t>
            </a:r>
            <a:r>
              <a:rPr lang="ar-IQ" dirty="0" smtClean="0">
                <a:solidFill>
                  <a:schemeClr val="bg1"/>
                </a:solidFill>
              </a:rPr>
              <a:t>.</a:t>
            </a:r>
          </a:p>
          <a:p>
            <a:pPr marL="0" indent="0" algn="r" rtl="1">
              <a:buNone/>
            </a:pPr>
            <a:r>
              <a:rPr lang="ar-IQ" dirty="0">
                <a:solidFill>
                  <a:schemeClr val="bg1"/>
                </a:solidFill>
              </a:rPr>
              <a:t>2- يجب أن يعكس المظهر وظيفة </a:t>
            </a:r>
            <a:r>
              <a:rPr lang="ar-IQ" dirty="0" smtClean="0">
                <a:solidFill>
                  <a:schemeClr val="bg1"/>
                </a:solidFill>
              </a:rPr>
              <a:t>المنتج.</a:t>
            </a:r>
          </a:p>
          <a:p>
            <a:pPr marL="0" indent="0" algn="r" rtl="1">
              <a:buNone/>
            </a:pPr>
            <a:r>
              <a:rPr lang="ar-IQ" dirty="0">
                <a:solidFill>
                  <a:schemeClr val="bg1"/>
                </a:solidFill>
              </a:rPr>
              <a:t>    على سبيل المثال ، يشير الشكل الديناميكي الهوائي للسيارة إلى السرعة</a:t>
            </a:r>
            <a:r>
              <a:rPr lang="ar-IQ" dirty="0" smtClean="0">
                <a:solidFill>
                  <a:schemeClr val="bg1"/>
                </a:solidFill>
              </a:rPr>
              <a:t>.</a:t>
            </a:r>
          </a:p>
          <a:p>
            <a:pPr marL="0" indent="0" algn="r" rtl="1">
              <a:buNone/>
            </a:pPr>
            <a:r>
              <a:rPr lang="ar-IQ" dirty="0">
                <a:solidFill>
                  <a:schemeClr val="bg1"/>
                </a:solidFill>
              </a:rPr>
              <a:t>3- يجب أن يعكس المظهر جودة المنتج</a:t>
            </a:r>
            <a:r>
              <a:rPr lang="ar-IQ" dirty="0" smtClean="0">
                <a:solidFill>
                  <a:schemeClr val="bg1"/>
                </a:solidFill>
              </a:rPr>
              <a:t>.</a:t>
            </a:r>
          </a:p>
          <a:p>
            <a:pPr marL="0" indent="0" algn="r" rtl="1">
              <a:buNone/>
            </a:pPr>
            <a:r>
              <a:rPr lang="ar-IQ" dirty="0">
                <a:solidFill>
                  <a:schemeClr val="bg1"/>
                </a:solidFill>
              </a:rPr>
              <a:t>   على سبيل المثال ، يعكس المظهر القوي والثقيل </a:t>
            </a:r>
            <a:r>
              <a:rPr lang="ar-IQ" dirty="0" smtClean="0">
                <a:solidFill>
                  <a:schemeClr val="bg1"/>
                </a:solidFill>
              </a:rPr>
              <a:t>للجهاز </a:t>
            </a:r>
            <a:r>
              <a:rPr lang="ar-IQ" dirty="0">
                <a:solidFill>
                  <a:schemeClr val="bg1"/>
                </a:solidFill>
              </a:rPr>
              <a:t>الهيدروليكي </a:t>
            </a:r>
            <a:r>
              <a:rPr lang="ar-IQ" dirty="0" smtClean="0">
                <a:solidFill>
                  <a:schemeClr val="bg1"/>
                </a:solidFill>
              </a:rPr>
              <a:t>قوته وصلابته.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67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833719"/>
            <a:ext cx="9905999" cy="4957482"/>
          </a:xfrm>
        </p:spPr>
        <p:txBody>
          <a:bodyPr/>
          <a:lstStyle/>
          <a:p>
            <a:pPr marL="0" indent="0" algn="r" rtl="1">
              <a:lnSpc>
                <a:spcPct val="200000"/>
              </a:lnSpc>
              <a:buNone/>
            </a:pPr>
            <a:r>
              <a:rPr lang="ar-IQ" dirty="0" smtClean="0">
                <a:solidFill>
                  <a:schemeClr val="bg1"/>
                </a:solidFill>
              </a:rPr>
              <a:t>4- </a:t>
            </a:r>
            <a:r>
              <a:rPr lang="ar-IQ" dirty="0">
                <a:solidFill>
                  <a:schemeClr val="bg1"/>
                </a:solidFill>
              </a:rPr>
              <a:t>لا ينبغي أن يكون المظهر بتكلفة إضافية كبيرة ما لم يكن </a:t>
            </a:r>
            <a:r>
              <a:rPr lang="ar-IQ" dirty="0" smtClean="0">
                <a:solidFill>
                  <a:schemeClr val="bg1"/>
                </a:solidFill>
              </a:rPr>
              <a:t>متطلباً أساسياً.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ar-IQ" dirty="0">
                <a:solidFill>
                  <a:schemeClr val="bg1"/>
                </a:solidFill>
              </a:rPr>
              <a:t>5- يجب أن يكون المظهر مناسبًا للبيئة التي يستخدم فيها المنتج</a:t>
            </a:r>
            <a:r>
              <a:rPr lang="ar-IQ" dirty="0" smtClean="0">
                <a:solidFill>
                  <a:schemeClr val="bg1"/>
                </a:solidFill>
              </a:rPr>
              <a:t>.</a:t>
            </a:r>
          </a:p>
          <a:p>
            <a:pPr marL="403225" indent="-403225" algn="r" rtl="1">
              <a:lnSpc>
                <a:spcPct val="200000"/>
              </a:lnSpc>
              <a:buNone/>
            </a:pPr>
            <a:r>
              <a:rPr lang="ar-IQ" dirty="0">
                <a:solidFill>
                  <a:schemeClr val="bg1"/>
                </a:solidFill>
              </a:rPr>
              <a:t>6- أدت الأهمية المتزايدة للاعتبارات الجمالية في تصميم المنتج إلى ظهور </a:t>
            </a:r>
            <a:r>
              <a:rPr lang="ar-IQ" dirty="0" smtClean="0">
                <a:solidFill>
                  <a:schemeClr val="bg1"/>
                </a:solidFill>
              </a:rPr>
              <a:t>تخصص </a:t>
            </a:r>
            <a:r>
              <a:rPr lang="ar-IQ" dirty="0">
                <a:solidFill>
                  <a:schemeClr val="bg1"/>
                </a:solidFill>
              </a:rPr>
              <a:t>منفصل يعرف </a:t>
            </a:r>
            <a:r>
              <a:rPr lang="ar-IQ" dirty="0" smtClean="0">
                <a:solidFill>
                  <a:schemeClr val="bg1"/>
                </a:solidFill>
              </a:rPr>
              <a:t>بأسم «التصميم الصناعي».</a:t>
            </a:r>
          </a:p>
          <a:p>
            <a:pPr marL="403225" indent="0" algn="r" rtl="1">
              <a:lnSpc>
                <a:spcPct val="200000"/>
              </a:lnSpc>
              <a:buNone/>
            </a:pPr>
            <a:r>
              <a:rPr lang="ar-IQ" dirty="0">
                <a:solidFill>
                  <a:schemeClr val="bg1"/>
                </a:solidFill>
              </a:rPr>
              <a:t>تتمثل مهمة المصمم الصناعي في إنشاء أشكال وأشكال جديدة للمنتج جذابة من الناحية الجمالية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9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237176"/>
          </a:xfrm>
        </p:spPr>
        <p:txBody>
          <a:bodyPr/>
          <a:lstStyle/>
          <a:p>
            <a:r>
              <a:rPr lang="en-US" u="sng" dirty="0">
                <a:solidFill>
                  <a:schemeClr val="bg1"/>
                </a:solidFill>
              </a:rPr>
              <a:t>Material and Surface Finish </a:t>
            </a:r>
            <a:r>
              <a:rPr lang="ar-IQ" u="sng" dirty="0">
                <a:solidFill>
                  <a:schemeClr val="bg1"/>
                </a:solidFill>
              </a:rPr>
              <a:t>المواد والتشطيب السطحي</a:t>
            </a:r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855694"/>
            <a:ext cx="9905999" cy="3935507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q"/>
            </a:pPr>
            <a:r>
              <a:rPr lang="ar-IQ" dirty="0" smtClean="0">
                <a:solidFill>
                  <a:schemeClr val="bg1"/>
                </a:solidFill>
              </a:rPr>
              <a:t> تساهم </a:t>
            </a:r>
            <a:r>
              <a:rPr lang="ar-IQ" dirty="0">
                <a:solidFill>
                  <a:schemeClr val="bg1"/>
                </a:solidFill>
              </a:rPr>
              <a:t>المواد والتشطيب السطحي للمنتج بشكل كبير في المظهر</a:t>
            </a:r>
            <a:r>
              <a:rPr lang="ar-IQ" dirty="0" smtClean="0">
                <a:solidFill>
                  <a:schemeClr val="bg1"/>
                </a:solidFill>
              </a:rPr>
              <a:t>.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ar-IQ" dirty="0">
                <a:solidFill>
                  <a:schemeClr val="bg1"/>
                </a:solidFill>
              </a:rPr>
              <a:t>المواد </a:t>
            </a:r>
            <a:r>
              <a:rPr lang="ar-IQ" dirty="0">
                <a:solidFill>
                  <a:schemeClr val="bg1"/>
                </a:solidFill>
              </a:rPr>
              <a:t>مثل الفولاذ المقاوم للصدأ تعطي مظهرًا أفضل من الحديد المصبوب أو الفولاذ الكربوني العادي أو الفولاذ منخفض السبائك</a:t>
            </a:r>
            <a:r>
              <a:rPr lang="ar-IQ" dirty="0" smtClean="0">
                <a:solidFill>
                  <a:schemeClr val="bg1"/>
                </a:solidFill>
              </a:rPr>
              <a:t>.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IQ" dirty="0">
                <a:solidFill>
                  <a:schemeClr val="bg1"/>
                </a:solidFill>
              </a:rPr>
              <a:t> </a:t>
            </a:r>
            <a:r>
              <a:rPr lang="ar-IQ" dirty="0" smtClean="0">
                <a:solidFill>
                  <a:schemeClr val="bg1"/>
                </a:solidFill>
              </a:rPr>
              <a:t>يعطي </a:t>
            </a:r>
            <a:r>
              <a:rPr lang="ar-IQ" dirty="0">
                <a:solidFill>
                  <a:schemeClr val="bg1"/>
                </a:solidFill>
              </a:rPr>
              <a:t>النحاس أو البرونز ثراءً لمظهر المنتج</a:t>
            </a:r>
            <a:r>
              <a:rPr lang="ar-IQ" dirty="0" smtClean="0">
                <a:solidFill>
                  <a:schemeClr val="bg1"/>
                </a:solidFill>
              </a:rPr>
              <a:t>.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IQ" dirty="0">
                <a:solidFill>
                  <a:schemeClr val="bg1"/>
                </a:solidFill>
              </a:rPr>
              <a:t> </a:t>
            </a:r>
            <a:r>
              <a:rPr lang="ar-IQ" dirty="0" smtClean="0">
                <a:solidFill>
                  <a:schemeClr val="bg1"/>
                </a:solidFill>
              </a:rPr>
              <a:t>المنتجات </a:t>
            </a:r>
            <a:r>
              <a:rPr lang="ar-IQ" dirty="0">
                <a:solidFill>
                  <a:schemeClr val="bg1"/>
                </a:solidFill>
              </a:rPr>
              <a:t>ذات تشطيب السطح الأفضل </a:t>
            </a:r>
            <a:r>
              <a:rPr lang="ar-IQ" dirty="0">
                <a:solidFill>
                  <a:schemeClr val="bg1"/>
                </a:solidFill>
              </a:rPr>
              <a:t>دائما</a:t>
            </a:r>
            <a:r>
              <a:rPr lang="ar-IQ" dirty="0">
                <a:solidFill>
                  <a:schemeClr val="bg1"/>
                </a:solidFill>
              </a:rPr>
              <a:t>ً</a:t>
            </a:r>
            <a:r>
              <a:rPr lang="ar-IQ" dirty="0">
                <a:solidFill>
                  <a:schemeClr val="bg1"/>
                </a:solidFill>
              </a:rPr>
              <a:t> </a:t>
            </a:r>
            <a:r>
              <a:rPr lang="ar-IQ" dirty="0">
                <a:solidFill>
                  <a:schemeClr val="bg1"/>
                </a:solidFill>
              </a:rPr>
              <a:t>ما تكون ممتعة من الناحية الجمالية</a:t>
            </a:r>
            <a:r>
              <a:rPr lang="ar-IQ" dirty="0" smtClean="0">
                <a:solidFill>
                  <a:schemeClr val="bg1"/>
                </a:solidFill>
              </a:rPr>
              <a:t>.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IQ" dirty="0">
                <a:solidFill>
                  <a:schemeClr val="bg1"/>
                </a:solidFill>
              </a:rPr>
              <a:t> </a:t>
            </a:r>
            <a:r>
              <a:rPr lang="ar-IQ" dirty="0" smtClean="0">
                <a:solidFill>
                  <a:schemeClr val="bg1"/>
                </a:solidFill>
              </a:rPr>
              <a:t>عمليات </a:t>
            </a:r>
            <a:r>
              <a:rPr lang="ar-IQ" dirty="0">
                <a:solidFill>
                  <a:schemeClr val="bg1"/>
                </a:solidFill>
              </a:rPr>
              <a:t>طلاء السطح مثل: الطلاء بالرش ، والأنودة ، والطلاء </a:t>
            </a:r>
            <a:r>
              <a:rPr lang="ar-IQ" dirty="0" smtClean="0">
                <a:solidFill>
                  <a:schemeClr val="bg1"/>
                </a:solidFill>
              </a:rPr>
              <a:t>الكهربائي </a:t>
            </a:r>
            <a:r>
              <a:rPr lang="ar-IQ" dirty="0">
                <a:solidFill>
                  <a:schemeClr val="bg1"/>
                </a:solidFill>
              </a:rPr>
              <a:t>وما إلى </a:t>
            </a:r>
            <a:r>
              <a:rPr lang="ar-IQ" dirty="0" smtClean="0">
                <a:solidFill>
                  <a:schemeClr val="bg1"/>
                </a:solidFill>
              </a:rPr>
              <a:t>ذلك، </a:t>
            </a:r>
            <a:r>
              <a:rPr lang="ar-IQ" dirty="0">
                <a:solidFill>
                  <a:schemeClr val="bg1"/>
                </a:solidFill>
              </a:rPr>
              <a:t>تعزز بشكل كبير المظهر الجمالي للمنتج.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53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en-US" dirty="0">
                <a:solidFill>
                  <a:schemeClr val="bg1"/>
                </a:solidFill>
              </a:rPr>
              <a:t>Ergonomic </a:t>
            </a:r>
            <a:r>
              <a:rPr lang="en-US" dirty="0" smtClean="0">
                <a:solidFill>
                  <a:schemeClr val="bg1"/>
                </a:solidFill>
              </a:rPr>
              <a:t>Considerations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ar-IQ" u="sng" dirty="0" smtClean="0">
                <a:solidFill>
                  <a:schemeClr val="bg1"/>
                </a:solidFill>
              </a:rPr>
              <a:t>أعتبارات الراحة في بيئة العمل</a:t>
            </a:r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>
                <a:solidFill>
                  <a:schemeClr val="bg1"/>
                </a:solidFill>
              </a:rPr>
              <a:t>تُعرَّف </a:t>
            </a:r>
            <a:r>
              <a:rPr lang="en-US" dirty="0" smtClean="0">
                <a:solidFill>
                  <a:schemeClr val="bg1"/>
                </a:solidFill>
              </a:rPr>
              <a:t>Ergonomics</a:t>
            </a:r>
            <a:r>
              <a:rPr lang="ar-IQ" dirty="0" smtClean="0">
                <a:solidFill>
                  <a:schemeClr val="bg1"/>
                </a:solidFill>
              </a:rPr>
              <a:t> بأنها </a:t>
            </a:r>
            <a:r>
              <a:rPr lang="ar-IQ" dirty="0">
                <a:solidFill>
                  <a:schemeClr val="bg1"/>
                </a:solidFill>
              </a:rPr>
              <a:t>الدراسة العلمية لعلاقة بيئة العمل بين الإنسان والآلة وتطبيق المبادئ التشريحية والفسيولوجية والنفسية لحل المشكلات الناشئة عن هذه العلاقة</a:t>
            </a:r>
            <a:r>
              <a:rPr lang="ar-IQ" dirty="0" smtClean="0">
                <a:solidFill>
                  <a:schemeClr val="bg1"/>
                </a:solidFill>
              </a:rPr>
              <a:t>.</a:t>
            </a:r>
          </a:p>
          <a:p>
            <a:pPr algn="r" rtl="1"/>
            <a:r>
              <a:rPr lang="ar-IQ" dirty="0">
                <a:solidFill>
                  <a:schemeClr val="bg1"/>
                </a:solidFill>
              </a:rPr>
              <a:t>تتكون كلمة </a:t>
            </a:r>
            <a:r>
              <a:rPr lang="en-US" dirty="0">
                <a:solidFill>
                  <a:schemeClr val="bg1"/>
                </a:solidFill>
              </a:rPr>
              <a:t>ergonomic </a:t>
            </a:r>
            <a:r>
              <a:rPr lang="ar-IQ" dirty="0" smtClean="0">
                <a:solidFill>
                  <a:schemeClr val="bg1"/>
                </a:solidFill>
              </a:rPr>
              <a:t> من </a:t>
            </a:r>
            <a:r>
              <a:rPr lang="ar-IQ" dirty="0">
                <a:solidFill>
                  <a:schemeClr val="bg1"/>
                </a:solidFill>
              </a:rPr>
              <a:t>كلمتين يونانيتين: </a:t>
            </a:r>
            <a:r>
              <a:rPr lang="en-US" dirty="0">
                <a:solidFill>
                  <a:schemeClr val="bg1"/>
                </a:solidFill>
              </a:rPr>
              <a:t>ergo </a:t>
            </a:r>
            <a:r>
              <a:rPr lang="ar-IQ" dirty="0" smtClean="0">
                <a:solidFill>
                  <a:schemeClr val="bg1"/>
                </a:solidFill>
              </a:rPr>
              <a:t> تعني </a:t>
            </a:r>
            <a:r>
              <a:rPr lang="ar-IQ" dirty="0">
                <a:solidFill>
                  <a:schemeClr val="bg1"/>
                </a:solidFill>
              </a:rPr>
              <a:t>العمل و </a:t>
            </a:r>
            <a:r>
              <a:rPr lang="en-US" dirty="0" err="1">
                <a:solidFill>
                  <a:schemeClr val="bg1"/>
                </a:solidFill>
              </a:rPr>
              <a:t>nomic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ar-IQ" dirty="0" smtClean="0">
                <a:solidFill>
                  <a:schemeClr val="bg1"/>
                </a:solidFill>
              </a:rPr>
              <a:t> وتعني </a:t>
            </a:r>
            <a:r>
              <a:rPr lang="ar-IQ" dirty="0">
                <a:solidFill>
                  <a:schemeClr val="bg1"/>
                </a:solidFill>
              </a:rPr>
              <a:t>القوانين الطبيعية</a:t>
            </a:r>
            <a:r>
              <a:rPr lang="ar-IQ" dirty="0" smtClean="0">
                <a:solidFill>
                  <a:schemeClr val="bg1"/>
                </a:solidFill>
              </a:rPr>
              <a:t>.</a:t>
            </a:r>
          </a:p>
          <a:p>
            <a:pPr algn="r" rtl="1"/>
            <a:r>
              <a:rPr lang="ar-IQ" dirty="0">
                <a:solidFill>
                  <a:schemeClr val="bg1"/>
                </a:solidFill>
              </a:rPr>
              <a:t>الهدف النهائي لبيئة العمل </a:t>
            </a:r>
            <a:r>
              <a:rPr lang="en-US" dirty="0">
                <a:solidFill>
                  <a:schemeClr val="bg1"/>
                </a:solidFill>
              </a:rPr>
              <a:t>Ergonomics </a:t>
            </a:r>
            <a:r>
              <a:rPr lang="ar-IQ" dirty="0" smtClean="0">
                <a:solidFill>
                  <a:schemeClr val="bg1"/>
                </a:solidFill>
              </a:rPr>
              <a:t> هو </a:t>
            </a:r>
            <a:r>
              <a:rPr lang="ar-IQ" dirty="0">
                <a:solidFill>
                  <a:schemeClr val="bg1"/>
                </a:solidFill>
              </a:rPr>
              <a:t>جعل الآلة مناسبة للمستخدم بدلاً من جعل المستخدم يتكيف بنفسه مع الجهاز</a:t>
            </a:r>
            <a:r>
              <a:rPr lang="ar-IQ" dirty="0" smtClean="0">
                <a:solidFill>
                  <a:schemeClr val="bg1"/>
                </a:solidFill>
              </a:rPr>
              <a:t>.</a:t>
            </a:r>
          </a:p>
          <a:p>
            <a:pPr algn="r" rtl="1"/>
            <a:r>
              <a:rPr lang="ar-IQ" dirty="0">
                <a:solidFill>
                  <a:schemeClr val="bg1"/>
                </a:solidFill>
              </a:rPr>
              <a:t>يهدف إلى تقليل الضغوط الجسدية والعقلية التي يتعرض لها المستخدم.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1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820271"/>
            <a:ext cx="9905999" cy="4970930"/>
          </a:xfrm>
        </p:spPr>
        <p:txBody>
          <a:bodyPr/>
          <a:lstStyle/>
          <a:p>
            <a:pPr algn="just" rtl="1"/>
            <a:r>
              <a:rPr lang="ar-IQ" dirty="0">
                <a:solidFill>
                  <a:schemeClr val="bg1"/>
                </a:solidFill>
              </a:rPr>
              <a:t>علم النفس </a:t>
            </a:r>
            <a:r>
              <a:rPr lang="en-US" dirty="0" smtClean="0">
                <a:solidFill>
                  <a:schemeClr val="bg1"/>
                </a:solidFill>
              </a:rPr>
              <a:t>Psychology</a:t>
            </a:r>
            <a:r>
              <a:rPr lang="ar-IQ" dirty="0" smtClean="0">
                <a:solidFill>
                  <a:schemeClr val="bg1"/>
                </a:solidFill>
              </a:rPr>
              <a:t>- </a:t>
            </a:r>
            <a:r>
              <a:rPr lang="ar-IQ" dirty="0">
                <a:solidFill>
                  <a:schemeClr val="bg1"/>
                </a:solidFill>
              </a:rPr>
              <a:t>علماء النفس التجريبيون الذين يدرسون الأشخاص في العمل لتقديم بيانات عن أشياء مثل: القدرات الحسية البشرية ، والأداء النفسي ، واتخاذ القرارات البشرية ، ومعدلات الخطأ البشري ، واختبارات وإجراءات الاختيار ، والتعلم والتدريب</a:t>
            </a:r>
            <a:r>
              <a:rPr lang="ar-IQ" dirty="0" smtClean="0">
                <a:solidFill>
                  <a:schemeClr val="bg1"/>
                </a:solidFill>
              </a:rPr>
              <a:t>.</a:t>
            </a:r>
          </a:p>
          <a:p>
            <a:pPr algn="just" rtl="1"/>
            <a:r>
              <a:rPr lang="ar-IQ" dirty="0" smtClean="0">
                <a:solidFill>
                  <a:schemeClr val="bg1"/>
                </a:solidFill>
              </a:rPr>
              <a:t>الأنثروبومترية </a:t>
            </a:r>
            <a:r>
              <a:rPr lang="en-US" dirty="0">
                <a:solidFill>
                  <a:schemeClr val="bg1"/>
                </a:solidFill>
              </a:rPr>
              <a:t>Anthropometry</a:t>
            </a:r>
            <a:r>
              <a:rPr lang="ar-IQ" dirty="0" smtClean="0">
                <a:solidFill>
                  <a:schemeClr val="bg1"/>
                </a:solidFill>
              </a:rPr>
              <a:t> </a:t>
            </a:r>
            <a:r>
              <a:rPr lang="ar-IQ" dirty="0">
                <a:solidFill>
                  <a:schemeClr val="bg1"/>
                </a:solidFill>
              </a:rPr>
              <a:t>- فرع تطبيقي للأنثروبولوجيا يهتم بقياس السمات الفيزيائية للأشخاص. يقيس </a:t>
            </a:r>
            <a:r>
              <a:rPr lang="ar-IQ" dirty="0" smtClean="0">
                <a:solidFill>
                  <a:schemeClr val="bg1"/>
                </a:solidFill>
              </a:rPr>
              <a:t>طولنا، </a:t>
            </a:r>
            <a:r>
              <a:rPr lang="ar-IQ" dirty="0">
                <a:solidFill>
                  <a:schemeClr val="bg1"/>
                </a:solidFill>
              </a:rPr>
              <a:t>وإلى أي مدى يمكننا الوصول ، ومدى عرض الوركين ، وكيف تنثني مفاصلنا ، وكيف تتحرك أجسامنا</a:t>
            </a:r>
            <a:r>
              <a:rPr lang="ar-IQ" dirty="0" smtClean="0">
                <a:solidFill>
                  <a:schemeClr val="bg1"/>
                </a:solidFill>
              </a:rPr>
              <a:t>.</a:t>
            </a:r>
          </a:p>
          <a:p>
            <a:pPr algn="just" rtl="1"/>
            <a:r>
              <a:rPr lang="ar-IQ" dirty="0">
                <a:solidFill>
                  <a:schemeClr val="bg1"/>
                </a:solidFill>
              </a:rPr>
              <a:t>علم وظائف الأعضاء </a:t>
            </a:r>
            <a:r>
              <a:rPr lang="ar-IQ" dirty="0" smtClean="0">
                <a:solidFill>
                  <a:schemeClr val="bg1"/>
                </a:solidFill>
              </a:rPr>
              <a:t>التطبيقي </a:t>
            </a:r>
            <a:r>
              <a:rPr lang="en-US" dirty="0" smtClean="0">
                <a:solidFill>
                  <a:schemeClr val="bg1"/>
                </a:solidFill>
              </a:rPr>
              <a:t>Applied Physiology</a:t>
            </a:r>
            <a:r>
              <a:rPr lang="ar-IQ" dirty="0" smtClean="0">
                <a:solidFill>
                  <a:schemeClr val="bg1"/>
                </a:solidFill>
              </a:rPr>
              <a:t> - </a:t>
            </a:r>
            <a:r>
              <a:rPr lang="ar-IQ" dirty="0">
                <a:solidFill>
                  <a:schemeClr val="bg1"/>
                </a:solidFill>
              </a:rPr>
              <a:t>يهتم بالعمليات الحيوية مثل وظيفة القلب ، والتنفس ، واستهلاك الأكسجين ، ونشاط تخطيط </a:t>
            </a:r>
            <a:r>
              <a:rPr lang="ar-IQ" dirty="0" smtClean="0">
                <a:solidFill>
                  <a:schemeClr val="bg1"/>
                </a:solidFill>
              </a:rPr>
              <a:t>كهربائية العضلات </a:t>
            </a:r>
            <a:r>
              <a:rPr lang="ar-IQ" dirty="0">
                <a:solidFill>
                  <a:schemeClr val="bg1"/>
                </a:solidFill>
              </a:rPr>
              <a:t>، واستجابات هذه العمليات الحيوية للعمل ، والإجهاد ، والتأثيرات </a:t>
            </a:r>
            <a:r>
              <a:rPr lang="ar-IQ" dirty="0" smtClean="0">
                <a:solidFill>
                  <a:schemeClr val="bg1"/>
                </a:solidFill>
              </a:rPr>
              <a:t>البيئية.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83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4693023"/>
            <a:ext cx="9905999" cy="1098177"/>
          </a:xfrm>
        </p:spPr>
        <p:txBody>
          <a:bodyPr/>
          <a:lstStyle/>
          <a:p>
            <a:pPr marL="0" indent="0" algn="r" rtl="1">
              <a:buNone/>
            </a:pPr>
            <a:r>
              <a:rPr lang="ar-IQ" dirty="0">
                <a:solidFill>
                  <a:schemeClr val="bg1"/>
                </a:solidFill>
              </a:rPr>
              <a:t>يتأثر نظام الحلقة المغلقة بين الإنسان والآلة بالعوامل البيئية للعمل مثل: الإضاءة ، والضوضاء ، ودرجة الحرارة ، والرطوبة ، ودوران الهواء ، إلخ.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398" y="607358"/>
            <a:ext cx="7820025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4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472</TotalTime>
  <Words>587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 Thuluth</vt:lpstr>
      <vt:lpstr>AdvertisingExtraBold</vt:lpstr>
      <vt:lpstr>Arial</vt:lpstr>
      <vt:lpstr>Times New Roman</vt:lpstr>
      <vt:lpstr>Trebuchet MS</vt:lpstr>
      <vt:lpstr>Tw Cen MT</vt:lpstr>
      <vt:lpstr>Wingdings</vt:lpstr>
      <vt:lpstr>Circuit</vt:lpstr>
      <vt:lpstr>تصميم آلات ومعدات زراعية عملي  المحاضرة (4)</vt:lpstr>
      <vt:lpstr>Aesthetic Considerations    الاعتبارات الجمالية</vt:lpstr>
      <vt:lpstr>PowerPoint Presentation</vt:lpstr>
      <vt:lpstr>PowerPoint Presentation</vt:lpstr>
      <vt:lpstr>PowerPoint Presentation</vt:lpstr>
      <vt:lpstr>Material and Surface Finish المواد والتشطيب السطحي</vt:lpstr>
      <vt:lpstr>Ergonomic Considerations أعتبارات الراحة في بيئة العمل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تصميم آلات ومعدات زراعية عملي</dc:title>
  <dc:creator>hp</dc:creator>
  <cp:lastModifiedBy>hp</cp:lastModifiedBy>
  <cp:revision>33</cp:revision>
  <dcterms:created xsi:type="dcterms:W3CDTF">2021-05-02T07:28:13Z</dcterms:created>
  <dcterms:modified xsi:type="dcterms:W3CDTF">2021-06-27T09:10:27Z</dcterms:modified>
</cp:coreProperties>
</file>